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94694"/>
  </p:normalViewPr>
  <p:slideViewPr>
    <p:cSldViewPr>
      <p:cViewPr varScale="1">
        <p:scale>
          <a:sx n="124" d="100"/>
          <a:sy n="124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2400"/>
              </a:spcBef>
              <a:buNone/>
              <a:defRPr sz="2800"/>
            </a:lvl1pPr>
            <a:lvl2pPr marL="495300" indent="-450850" algn="ctr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Cam 1: Y system dreulio 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B1BE-A588-AC41-9EC8-3674F341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/>
              <a:t>Yr 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6BEF-8ABA-EF40-8CBF-A4896627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24847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Blwyddyn 4!</a:t>
            </a:r>
          </a:p>
          <a:p>
            <a:pPr>
              <a:spcBef>
                <a:spcPts val="1200"/>
              </a:spcBef>
            </a:pPr>
            <a:r>
              <a:rPr lang="cy-GB" dirty="0"/>
              <a:t>Mae angen eich help chi ar blant y DU!</a:t>
            </a:r>
          </a:p>
          <a:p>
            <a:pPr>
              <a:spcBef>
                <a:spcPts val="1200"/>
              </a:spcBef>
            </a:pPr>
            <a:r>
              <a:rPr lang="cy-GB" dirty="0"/>
              <a:t>Bob dydd, wrth syllu’n obeithiol i mewn i’w bocsys bwyd, yr un hen ddewis sy’n eu cyfarch: baget diflas, tosti di-chwaeth a phecyn arall o hen frechdanau!</a:t>
            </a:r>
          </a:p>
          <a:p>
            <a:pPr>
              <a:spcBef>
                <a:spcPts val="1200"/>
              </a:spcBef>
            </a:pPr>
            <a:r>
              <a:rPr lang="cy-GB" dirty="0"/>
              <a:t>Rydyn ni’n rhoi’r dasg i CHI o sefydlu eich busnes siop fferm eich hun i dyfu’ch cynhwysion, dylunio a gwneud </a:t>
            </a:r>
            <a:br>
              <a:rPr lang="cy-GB" dirty="0"/>
            </a:br>
            <a:r>
              <a:rPr lang="cy-GB" dirty="0"/>
              <a:t>bwyd amser cinio newydd sbon, llawn </a:t>
            </a:r>
            <a:br>
              <a:rPr lang="cy-GB" dirty="0"/>
            </a:br>
            <a:r>
              <a:rPr lang="cy-GB" dirty="0"/>
              <a:t>calsiwm ac arbed plant y </a:t>
            </a:r>
            <a:br>
              <a:rPr lang="cy-GB" dirty="0"/>
            </a:br>
            <a:r>
              <a:rPr lang="cy-GB" dirty="0"/>
              <a:t>DU o’u diflastod amser cinio.</a:t>
            </a:r>
          </a:p>
          <a:p>
            <a:pPr>
              <a:spcBef>
                <a:spcPts val="1200"/>
              </a:spcBef>
            </a:pPr>
            <a:r>
              <a:rPr lang="cy-GB" b="1" dirty="0">
                <a:solidFill>
                  <a:srgbClr val="E85803"/>
                </a:solidFill>
              </a:rPr>
              <a:t>Pob lwc! </a:t>
            </a:r>
          </a:p>
          <a:p>
            <a:pPr>
              <a:spcBef>
                <a:spcPts val="1200"/>
              </a:spcBef>
            </a:pPr>
            <a:endParaRPr lang="cy-GB" dirty="0"/>
          </a:p>
          <a:p>
            <a:pPr>
              <a:spcBef>
                <a:spcPts val="1200"/>
              </a:spcBef>
            </a:pP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122B83-6339-C649-AF1D-E20EC9E3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19854" cy="21364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6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67C7-8C39-F54B-8344-65A95240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y-GB" dirty="0"/>
              <a:t>Byddwn yn datblygu ein ryseitiau ein hunain i wneud cynnyrch bwyd amser cinio newydd sbon,sydd yn llawn calsiwm ar gyfer ein busnes siop fferm.</a:t>
            </a:r>
            <a:endParaRPr lang="cy-GB" sz="2800" dirty="0"/>
          </a:p>
          <a:p>
            <a:pPr algn="l"/>
            <a:r>
              <a:rPr lang="cy-GB" sz="2800" dirty="0">
                <a:solidFill>
                  <a:srgbClr val="E85803"/>
                </a:solidFill>
              </a:rPr>
              <a:t>Mae gennych 5 munud i </a:t>
            </a:r>
            <a:br>
              <a:rPr lang="cy-GB" sz="2800" dirty="0">
                <a:solidFill>
                  <a:srgbClr val="E85803"/>
                </a:solidFill>
              </a:rPr>
            </a:br>
            <a:r>
              <a:rPr lang="cy-GB" sz="2800" dirty="0">
                <a:solidFill>
                  <a:srgbClr val="E85803"/>
                </a:solidFill>
              </a:rPr>
              <a:t>feddwl am enw ar </a:t>
            </a:r>
            <a:br>
              <a:rPr lang="cy-GB" sz="2800" dirty="0">
                <a:solidFill>
                  <a:srgbClr val="E85803"/>
                </a:solidFill>
              </a:rPr>
            </a:br>
            <a:r>
              <a:rPr lang="cy-GB" sz="2800" dirty="0">
                <a:solidFill>
                  <a:srgbClr val="E85803"/>
                </a:solidFill>
              </a:rPr>
              <a:t>gyfer eich busnes </a:t>
            </a:r>
            <a:br>
              <a:rPr lang="cy-GB" sz="2800" dirty="0">
                <a:solidFill>
                  <a:srgbClr val="E85803"/>
                </a:solidFill>
              </a:rPr>
            </a:br>
            <a:r>
              <a:rPr lang="cy-GB" sz="2800" dirty="0">
                <a:solidFill>
                  <a:srgbClr val="E85803"/>
                </a:solidFill>
              </a:rPr>
              <a:t>siop fferm.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A0B010-7261-8E4B-9EBD-A73F1AEF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672408" cy="2395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0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072B-4365-2E47-8EDA-89E362B7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421E9-04B5-DC4C-BF55-9BCBD161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cy-GB" b="1" dirty="0"/>
              <a:t>Nodi’r organau sy’n rhan o’r system dreulio a’u swyddogaethau</a:t>
            </a:r>
          </a:p>
          <a:p>
            <a:pPr>
              <a:spcBef>
                <a:spcPts val="2400"/>
              </a:spcBef>
            </a:pPr>
            <a:r>
              <a:rPr lang="cy-GB" dirty="0"/>
              <a:t>Cyn y gallwn ddechrau datblygu ein cynnyrch newydd iach, mae angen i ni ddeall sut mae’r system dreulio yn gweithio.</a:t>
            </a:r>
          </a:p>
          <a:p>
            <a:pPr marL="1800000">
              <a:spcBef>
                <a:spcPts val="2400"/>
              </a:spcBef>
            </a:pPr>
            <a:r>
              <a:rPr lang="cy-GB" b="1" dirty="0">
                <a:solidFill>
                  <a:srgbClr val="E85803"/>
                </a:solidFill>
              </a:rPr>
              <a:t>Siaradwch â’ch grŵp</a:t>
            </a:r>
            <a:r>
              <a:rPr lang="cy-GB" dirty="0">
                <a:solidFill>
                  <a:srgbClr val="E85803"/>
                </a:solidFill>
              </a:rPr>
              <a:t>: pa swydd ydych chi’n meddwl mae’r system dreulio yn ei wneud?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E3928F-B877-3D47-9AF4-4A8BE3D1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711402" cy="159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CD17-54A9-CA47-A1DC-4073BB72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4824536" cy="720080"/>
          </a:xfrm>
        </p:spPr>
        <p:txBody>
          <a:bodyPr>
            <a:normAutofit/>
          </a:bodyPr>
          <a:lstStyle/>
          <a:p>
            <a:r>
              <a:rPr lang="cy-GB" dirty="0"/>
              <a:t>Y system dreulio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8697A-DE02-C943-BC89-4EDDD93E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28800"/>
            <a:ext cx="5040560" cy="4248473"/>
          </a:xfrm>
        </p:spPr>
        <p:txBody>
          <a:bodyPr/>
          <a:lstStyle/>
          <a:p>
            <a:pPr algn="ctr"/>
            <a:r>
              <a:rPr lang="cy-GB" dirty="0"/>
              <a:t>Mae’r system dreulio yn gyfrifol am brosesu’r bwyd rydyn ni’n ei fwyta fel y gall ein cyrff amsugno’r maetholion sydd eu hangen arnyn nhw a diarddel (cael gwared) o’r cynhyrchion gwastraff nad ydyn nhw eu hangen.</a:t>
            </a:r>
          </a:p>
          <a:p>
            <a:pPr algn="ctr"/>
            <a:r>
              <a:rPr lang="cy-GB" b="1" dirty="0">
                <a:solidFill>
                  <a:srgbClr val="E85803"/>
                </a:solidFill>
              </a:rPr>
              <a:t>Cynhesu</a:t>
            </a:r>
            <a:r>
              <a:rPr lang="cy-GB" dirty="0">
                <a:solidFill>
                  <a:srgbClr val="E85803"/>
                </a:solidFill>
              </a:rPr>
              <a:t>: lluniwch sut olwg sydd ar y system dreulio ar ddalen diagram y corff yn ôl barn chi.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4C40C3-8DED-E54F-A81F-F24D4B2F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948401"/>
            <a:ext cx="1714336" cy="51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02396-89AB-A64D-906C-92026946A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E3DC5-0214-EC47-979E-919201F2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32264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F3005-29C9-6349-9E91-8B18DC6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836712"/>
            <a:ext cx="6624736" cy="720080"/>
          </a:xfrm>
        </p:spPr>
        <p:txBody>
          <a:bodyPr>
            <a:normAutofit/>
          </a:bodyPr>
          <a:lstStyle/>
          <a:p>
            <a:pPr algn="l"/>
            <a:r>
              <a:rPr lang="cy-GB" dirty="0"/>
              <a:t>Y system dreulio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B8BC-CC22-6E44-A7DB-0B263657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3312368" cy="100811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y-GB" sz="1400" b="1" dirty="0">
                <a:solidFill>
                  <a:srgbClr val="E85803"/>
                </a:solidFill>
              </a:rPr>
              <a:t>Cam 1: Y Geg</a:t>
            </a:r>
          </a:p>
          <a:p>
            <a:pPr>
              <a:spcBef>
                <a:spcPts val="400"/>
              </a:spcBef>
            </a:pPr>
            <a:r>
              <a:rPr lang="cy-GB" sz="1400" dirty="0"/>
              <a:t>Mae bwyd yn cael ei gnoi gan y dannedd ac mae’r chwarennau poer yn cynhyrchu poer sy’n helpu i chwalu’r bwyd ymhellach.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88DF56-A9B9-9341-A254-BAC9214B2B60}"/>
              </a:ext>
            </a:extLst>
          </p:cNvPr>
          <p:cNvCxnSpPr>
            <a:cxnSpLocks/>
          </p:cNvCxnSpPr>
          <p:nvPr/>
        </p:nvCxnSpPr>
        <p:spPr>
          <a:xfrm>
            <a:off x="3923928" y="198884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C18CB0-C4C7-144F-A0EB-B8CE82D9D9FE}"/>
              </a:ext>
            </a:extLst>
          </p:cNvPr>
          <p:cNvCxnSpPr>
            <a:cxnSpLocks/>
          </p:cNvCxnSpPr>
          <p:nvPr/>
        </p:nvCxnSpPr>
        <p:spPr>
          <a:xfrm flipH="1">
            <a:off x="5508106" y="2204864"/>
            <a:ext cx="1512166" cy="3723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6C3323-38F4-2848-AA64-3AF898C09813}"/>
              </a:ext>
            </a:extLst>
          </p:cNvPr>
          <p:cNvCxnSpPr>
            <a:cxnSpLocks/>
          </p:cNvCxnSpPr>
          <p:nvPr/>
        </p:nvCxnSpPr>
        <p:spPr>
          <a:xfrm>
            <a:off x="3851920" y="3501008"/>
            <a:ext cx="208823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9275AA-21A6-5D4A-94DF-1014302F8BD3}"/>
              </a:ext>
            </a:extLst>
          </p:cNvPr>
          <p:cNvCxnSpPr>
            <a:cxnSpLocks/>
          </p:cNvCxnSpPr>
          <p:nvPr/>
        </p:nvCxnSpPr>
        <p:spPr>
          <a:xfrm flipH="1">
            <a:off x="5652122" y="4581128"/>
            <a:ext cx="1152126" cy="320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BF67F5-9C93-EF46-90A5-3D0F1DFD5A1A}"/>
              </a:ext>
            </a:extLst>
          </p:cNvPr>
          <p:cNvCxnSpPr>
            <a:cxnSpLocks/>
          </p:cNvCxnSpPr>
          <p:nvPr/>
        </p:nvCxnSpPr>
        <p:spPr>
          <a:xfrm>
            <a:off x="3851920" y="4797152"/>
            <a:ext cx="1257171" cy="1014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411266-1CCA-8345-BB0E-878166D918B4}"/>
              </a:ext>
            </a:extLst>
          </p:cNvPr>
          <p:cNvSpPr txBox="1">
            <a:spLocks/>
          </p:cNvSpPr>
          <p:nvPr/>
        </p:nvSpPr>
        <p:spPr>
          <a:xfrm>
            <a:off x="6660232" y="1628800"/>
            <a:ext cx="194421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400"/>
              </a:spcBef>
            </a:pPr>
            <a:r>
              <a:rPr lang="cy-GB" sz="1400" b="1" dirty="0">
                <a:solidFill>
                  <a:srgbClr val="E85803"/>
                </a:solidFill>
              </a:rPr>
              <a:t>Cam 2: Esoffagws</a:t>
            </a:r>
          </a:p>
          <a:p>
            <a:pPr algn="r">
              <a:spcBef>
                <a:spcPts val="400"/>
              </a:spcBef>
            </a:pPr>
            <a:r>
              <a:rPr lang="cy-GB" sz="1400" dirty="0"/>
              <a:t>Ar ôl ei gnoi, mae bwyd yn mynd i mewn i’r oesoffagws, tiwb cyhyrol sy’n cyfangu ac yn gwthio’r bwyd i lawr i’r stumog.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30B985-835D-3B42-ABD8-F13CCD516DEA}"/>
              </a:ext>
            </a:extLst>
          </p:cNvPr>
          <p:cNvSpPr txBox="1">
            <a:spLocks/>
          </p:cNvSpPr>
          <p:nvPr/>
        </p:nvSpPr>
        <p:spPr>
          <a:xfrm>
            <a:off x="611560" y="2996952"/>
            <a:ext cx="3312368" cy="1008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cy-GB" sz="1400" b="1" dirty="0">
                <a:solidFill>
                  <a:srgbClr val="E85803"/>
                </a:solidFill>
              </a:rPr>
              <a:t>Cam 3: Stumog</a:t>
            </a:r>
          </a:p>
          <a:p>
            <a:pPr>
              <a:spcBef>
                <a:spcPts val="400"/>
              </a:spcBef>
            </a:pPr>
            <a:r>
              <a:rPr lang="cy-GB" sz="1400" dirty="0"/>
              <a:t>Mae gan y stumog waliau cyhyrol cryf sy’n cyfangu i gorddi’r bwyd. Mae’n cynhyrchu asidau ac ensymau sy’n dadelfennu’r bwyd ymhellach.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952DE1-AB4F-894A-AC0A-12BD4F0380D3}"/>
              </a:ext>
            </a:extLst>
          </p:cNvPr>
          <p:cNvSpPr txBox="1">
            <a:spLocks/>
          </p:cNvSpPr>
          <p:nvPr/>
        </p:nvSpPr>
        <p:spPr>
          <a:xfrm>
            <a:off x="653505" y="3902218"/>
            <a:ext cx="3312368" cy="255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endParaRPr lang="cy-GB" sz="1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6A8CD0-2E31-1146-B020-DF885EBBD53C}"/>
              </a:ext>
            </a:extLst>
          </p:cNvPr>
          <p:cNvSpPr txBox="1">
            <a:spLocks/>
          </p:cNvSpPr>
          <p:nvPr/>
        </p:nvSpPr>
        <p:spPr>
          <a:xfrm>
            <a:off x="6516216" y="4005064"/>
            <a:ext cx="208823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400"/>
              </a:spcBef>
            </a:pPr>
            <a:r>
              <a:rPr lang="cy-GB" sz="1400" b="1" dirty="0">
                <a:solidFill>
                  <a:srgbClr val="E85803"/>
                </a:solidFill>
              </a:rPr>
              <a:t>Cam 4: Colyddyn bach</a:t>
            </a:r>
          </a:p>
          <a:p>
            <a:pPr algn="r">
              <a:spcBef>
                <a:spcPts val="400"/>
              </a:spcBef>
            </a:pPr>
            <a:r>
              <a:rPr lang="cy-GB" sz="1400" dirty="0"/>
              <a:t>Mae’r rhan fwyaf o fwyd yn cael ei dreulio yma. Mae maetholion yn cael eu hamsugno trwy wal y coluddyn bach a’u cymryd yn ôl i’r corff wrth i fwyd gael ei wthio ymlaen.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576E81-CCFB-F743-B863-0DCCB1601382}"/>
              </a:ext>
            </a:extLst>
          </p:cNvPr>
          <p:cNvSpPr txBox="1">
            <a:spLocks/>
          </p:cNvSpPr>
          <p:nvPr/>
        </p:nvSpPr>
        <p:spPr>
          <a:xfrm>
            <a:off x="611560" y="4365104"/>
            <a:ext cx="3312368" cy="156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cy-GB" sz="1400" b="1" dirty="0">
                <a:solidFill>
                  <a:srgbClr val="E85803"/>
                </a:solidFill>
              </a:rPr>
              <a:t>Cam 5: Colyddyn mawr</a:t>
            </a:r>
          </a:p>
          <a:p>
            <a:pPr>
              <a:spcBef>
                <a:spcPts val="400"/>
              </a:spcBef>
            </a:pPr>
            <a:r>
              <a:rPr lang="cy-GB" sz="1400" dirty="0"/>
              <a:t>Mae unrhyw beth sydd heb ei dreulio yn y coluddyn bach yn pasio i’r coluddyn mawr. Yma, mae dŵr a rhai fitaminau yn cael eu hamsugno i’r corff ac mae unrhyw fwyd heb ei dreulio yn caledu ac yn pasio allan o’r anws fel ysgarthion pan awn i’r toiled.</a:t>
            </a:r>
          </a:p>
        </p:txBody>
      </p:sp>
    </p:spTree>
    <p:extLst>
      <p:ext uri="{BB962C8B-B14F-4D97-AF65-F5344CB8AC3E}">
        <p14:creationId xmlns:p14="http://schemas.microsoft.com/office/powerpoint/2010/main" val="16259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7AFC-9163-6542-8919-A5DD7CB0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36712"/>
            <a:ext cx="6984776" cy="720080"/>
          </a:xfrm>
        </p:spPr>
        <p:txBody>
          <a:bodyPr>
            <a:noAutofit/>
          </a:bodyPr>
          <a:lstStyle/>
          <a:p>
            <a:r>
              <a:rPr lang="cy-GB" dirty="0"/>
              <a:t>Tasg 1: Adeiladu’r system dreulio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2D64-B856-6141-9247-A2AEA47F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628800"/>
            <a:ext cx="4680520" cy="4392488"/>
          </a:xfrm>
        </p:spPr>
        <p:txBody>
          <a:bodyPr/>
          <a:lstStyle/>
          <a:p>
            <a:r>
              <a:rPr lang="cy-GB" dirty="0"/>
              <a:t>Nawr rydyn ni’n mynd i weithio mewn grwpiau i adeiladu ein systemau treulio ein hunain a gweld sut maen nhw’n gweithio.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E427C8-3C00-864C-BB89-ED333CEC1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7975" y="1700808"/>
            <a:ext cx="158844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10CD-C83E-584D-8F6D-A56D0523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/>
          <a:p>
            <a:r>
              <a:rPr lang="cy-GB" dirty="0"/>
              <a:t>Tasg 2: Labelu’r system dreulio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617E-F2A4-EE40-9F9A-881C2CDBD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3456384" cy="4248473"/>
          </a:xfrm>
        </p:spPr>
        <p:txBody>
          <a:bodyPr>
            <a:normAutofit/>
          </a:bodyPr>
          <a:lstStyle/>
          <a:p>
            <a:pPr algn="ctr"/>
            <a:r>
              <a:rPr lang="cy-GB" sz="2800" dirty="0"/>
              <a:t>Dangoswch yr holl gynnydd rydych chi wedi’i wneud yn y wers hon trwy labelu’r diagram gyda’r holl enwau a swyddogaethau rydych chi wedi’u dysgu heddiw.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EB0D23-B06C-A444-9A1F-9C6910F1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950" y="1772816"/>
            <a:ext cx="2474788" cy="38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E8D89B-F5AB-844B-9DBC-4713BBD2CCCE}"/>
              </a:ext>
            </a:extLst>
          </p:cNvPr>
          <p:cNvCxnSpPr>
            <a:cxnSpLocks/>
          </p:cNvCxnSpPr>
          <p:nvPr/>
        </p:nvCxnSpPr>
        <p:spPr>
          <a:xfrm>
            <a:off x="4211960" y="2060848"/>
            <a:ext cx="158417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C50202-5670-9843-BFC0-123E76976C5F}"/>
              </a:ext>
            </a:extLst>
          </p:cNvPr>
          <p:cNvCxnSpPr/>
          <p:nvPr/>
        </p:nvCxnSpPr>
        <p:spPr>
          <a:xfrm flipH="1">
            <a:off x="6307344" y="2348880"/>
            <a:ext cx="222509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3315A4-F600-AB4F-8324-189F7DA90827}"/>
              </a:ext>
            </a:extLst>
          </p:cNvPr>
          <p:cNvCxnSpPr/>
          <p:nvPr/>
        </p:nvCxnSpPr>
        <p:spPr>
          <a:xfrm>
            <a:off x="4283968" y="3501008"/>
            <a:ext cx="2189691" cy="651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71C419-5332-AA4A-8A44-A550A400B45C}"/>
              </a:ext>
            </a:extLst>
          </p:cNvPr>
          <p:cNvCxnSpPr/>
          <p:nvPr/>
        </p:nvCxnSpPr>
        <p:spPr>
          <a:xfrm flipH="1">
            <a:off x="6657415" y="4221088"/>
            <a:ext cx="1875025" cy="6442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392F34-11DA-1148-B088-19E927272E6A}"/>
              </a:ext>
            </a:extLst>
          </p:cNvPr>
          <p:cNvCxnSpPr/>
          <p:nvPr/>
        </p:nvCxnSpPr>
        <p:spPr>
          <a:xfrm flipV="1">
            <a:off x="4359163" y="4725144"/>
            <a:ext cx="1843005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0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10CD-C83E-584D-8F6D-A56D0523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/>
          <a:p>
            <a:r>
              <a:rPr lang="cy-GB" dirty="0"/>
              <a:t>Tasg 3: Cymhwyso’ch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617E-F2A4-EE40-9F9A-881C2CDBD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3888432" cy="4248473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cy-GB" sz="2800" dirty="0"/>
              <a:t>Dychmygwch eich bod chi’n ddarn o fwyd sy’n cychwyn ar daith trwy’r system dreulio.</a:t>
            </a:r>
          </a:p>
          <a:p>
            <a:pPr algn="ctr">
              <a:spcBef>
                <a:spcPts val="2400"/>
              </a:spcBef>
            </a:pPr>
            <a:r>
              <a:rPr lang="cy-GB" sz="2800" dirty="0"/>
              <a:t>Disgrifiwch eich profiadau.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EB0D23-B06C-A444-9A1F-9C6910F1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950" y="1772816"/>
            <a:ext cx="2474788" cy="38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47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118</TotalTime>
  <Words>526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Cam 1: Y system dreulio </vt:lpstr>
      <vt:lpstr>Yr Her!</vt:lpstr>
      <vt:lpstr>PowerPoint Presentation</vt:lpstr>
      <vt:lpstr>Amcan Dysgu</vt:lpstr>
      <vt:lpstr>Y system dreulio </vt:lpstr>
      <vt:lpstr>Y system dreulio</vt:lpstr>
      <vt:lpstr>Tasg 1: Adeiladu’r system dreulio</vt:lpstr>
      <vt:lpstr>Tasg 2: Labelu’r system dreulio</vt:lpstr>
      <vt:lpstr>Tasg 3: Cymhwyso’ch dysgu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28</cp:revision>
  <dcterms:created xsi:type="dcterms:W3CDTF">2019-10-23T13:59:40Z</dcterms:created>
  <dcterms:modified xsi:type="dcterms:W3CDTF">2019-12-08T13:49:14Z</dcterms:modified>
</cp:coreProperties>
</file>